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7" r:id="rId4"/>
    <p:sldId id="259" r:id="rId5"/>
    <p:sldId id="260" r:id="rId6"/>
    <p:sldId id="262" r:id="rId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7" autoAdjust="0"/>
    <p:restoredTop sz="51124" autoAdjust="0"/>
  </p:normalViewPr>
  <p:slideViewPr>
    <p:cSldViewPr snapToGrid="0">
      <p:cViewPr varScale="1">
        <p:scale>
          <a:sx n="70" d="100"/>
          <a:sy n="70" d="100"/>
        </p:scale>
        <p:origin x="1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D081633-43D0-4811-98B3-25F09DB4B7FB}" type="datetimeFigureOut">
              <a:rPr lang="en-US" smtClean="0"/>
              <a:t>11/28/2020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0AA97BB-0227-4C98-AD39-6F538D475081}" type="slidenum">
              <a:rPr lang="en-US" smtClean="0"/>
              <a:t>‹#›</a:t>
            </a:fld>
            <a:endParaRPr lang="en-US"/>
          </a:p>
        </p:txBody>
      </p:sp>
    </p:spTree>
    <p:extLst>
      <p:ext uri="{BB962C8B-B14F-4D97-AF65-F5344CB8AC3E}">
        <p14:creationId xmlns:p14="http://schemas.microsoft.com/office/powerpoint/2010/main" val="277210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Jonathan Martin.  Welcome to a short presentation on the Personal Climate Control project.  Source code, detailed parts lists, schematics and documentation can be found at the project web page on GitHub.  </a:t>
            </a:r>
          </a:p>
        </p:txBody>
      </p:sp>
      <p:sp>
        <p:nvSpPr>
          <p:cNvPr id="4" name="Slide Number Placeholder 3"/>
          <p:cNvSpPr>
            <a:spLocks noGrp="1"/>
          </p:cNvSpPr>
          <p:nvPr>
            <p:ph type="sldNum" sz="quarter" idx="5"/>
          </p:nvPr>
        </p:nvSpPr>
        <p:spPr/>
        <p:txBody>
          <a:bodyPr/>
          <a:lstStyle/>
          <a:p>
            <a:fld id="{00AA97BB-0227-4C98-AD39-6F538D475081}" type="slidenum">
              <a:rPr lang="en-US" smtClean="0"/>
              <a:t>1</a:t>
            </a:fld>
            <a:endParaRPr lang="en-US"/>
          </a:p>
        </p:txBody>
      </p:sp>
    </p:spTree>
    <p:extLst>
      <p:ext uri="{BB962C8B-B14F-4D97-AF65-F5344CB8AC3E}">
        <p14:creationId xmlns:p14="http://schemas.microsoft.com/office/powerpoint/2010/main" val="361808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concept is to use chilled or heated water pumped through a cooling shirt to make the user comfortable when other forms of climate control are unavailable.  This is accomplished by using Thermoelectric coolers or TECs that can provide both heating and cooling.  Similar concepts for cooling pump prechilled water from an insulated cooler or use refrigeration to chill water.  Heating vests typically use resistive heaters.  TECs where chosen for this project because they can provide both heating and cooling and have a small footprint.  The challenge of using them is they aren’t as efficient at as dedicated heating and cooling systems.  They do allow for one system that can be used year round.</a:t>
            </a:r>
          </a:p>
          <a:p>
            <a:endParaRPr lang="en-US" dirty="0"/>
          </a:p>
          <a:p>
            <a:r>
              <a:rPr lang="en-US" dirty="0"/>
              <a:t>The cooling shirt used is a commercially available shirt from </a:t>
            </a:r>
            <a:r>
              <a:rPr lang="en-US" dirty="0" err="1"/>
              <a:t>CoolShirt</a:t>
            </a:r>
            <a:r>
              <a:rPr lang="en-US" dirty="0"/>
              <a:t> Systems.  It is basically a cotton t-shirt with about 15m of flexible tubing sewn in.  In the next iteration a vest version that can be more easily used with a jacket will be used, as well as quick release valved connections that will allow connecting and disconnecting the shirt with minimal loss of water.</a:t>
            </a:r>
          </a:p>
          <a:p>
            <a:endParaRPr lang="en-US" dirty="0"/>
          </a:p>
        </p:txBody>
      </p:sp>
      <p:sp>
        <p:nvSpPr>
          <p:cNvPr id="4" name="Slide Number Placeholder 3"/>
          <p:cNvSpPr>
            <a:spLocks noGrp="1"/>
          </p:cNvSpPr>
          <p:nvPr>
            <p:ph type="sldNum" sz="quarter" idx="5"/>
          </p:nvPr>
        </p:nvSpPr>
        <p:spPr/>
        <p:txBody>
          <a:bodyPr/>
          <a:lstStyle/>
          <a:p>
            <a:fld id="{00AA97BB-0227-4C98-AD39-6F538D475081}" type="slidenum">
              <a:rPr lang="en-US" smtClean="0"/>
              <a:t>2</a:t>
            </a:fld>
            <a:endParaRPr lang="en-US"/>
          </a:p>
        </p:txBody>
      </p:sp>
    </p:spTree>
    <p:extLst>
      <p:ext uri="{BB962C8B-B14F-4D97-AF65-F5344CB8AC3E}">
        <p14:creationId xmlns:p14="http://schemas.microsoft.com/office/powerpoint/2010/main" val="393057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system requires more than just TECs and a cooling shirt.  Pumps are needed to circulate the temperature conditioned fluid.  Flow meters keep track of how well the pumps are working.  Dual H-bridges provide power to the TECs.  A radiator and DC fans dissipate heat.  Thermistors monitor the hot side and cold side temperatures of the TECs.  A Bluetooth module allows the system be controlled from an App.  A DC Regulator provides 5V power.  And an </a:t>
            </a:r>
            <a:r>
              <a:rPr lang="en-US" dirty="0" err="1"/>
              <a:t>mbed</a:t>
            </a:r>
            <a:r>
              <a:rPr lang="en-US" dirty="0"/>
              <a:t> microcontroller ties everything together.</a:t>
            </a:r>
          </a:p>
          <a:p>
            <a:endParaRPr lang="en-US" dirty="0"/>
          </a:p>
          <a:p>
            <a:r>
              <a:rPr lang="en-US" dirty="0"/>
              <a:t>Lower power Dual H-Bridges are used to drive the pumps and radiator fans.  These are rated at up to 2A per channel. The TECs used are TEC1-12706 models that are rated to draw up to 6A at 12V.  The Dual H-bridges that drive these must be matched to safely drive that amperage.  The ones selected are rated for up to 7A per channel.</a:t>
            </a:r>
          </a:p>
          <a:p>
            <a:endParaRPr lang="en-US" dirty="0"/>
          </a:p>
          <a:p>
            <a:r>
              <a:rPr lang="en-US" dirty="0"/>
              <a:t>Despite the rating of the TECs, the observed total power draw is only about 15A at 12V.</a:t>
            </a:r>
          </a:p>
          <a:p>
            <a:endParaRPr lang="en-US" dirty="0"/>
          </a:p>
          <a:p>
            <a:r>
              <a:rPr lang="en-US" dirty="0"/>
              <a:t>The eventual goal is to have a system that can be hooked up to 12V power on a motorcycle.</a:t>
            </a:r>
          </a:p>
          <a:p>
            <a:endParaRPr lang="en-US" dirty="0"/>
          </a:p>
          <a:p>
            <a:pPr defTabSz="931774">
              <a:defRPr/>
            </a:pPr>
            <a:r>
              <a:rPr lang="en-US" dirty="0"/>
              <a:t>For the prototype we are using a 30A 12V DC power supply connected via an SAE connector which is a common power connection on motorcycles.   This also defines our power limit.  We can easily draw 20A from the motorcycles, but much beyond that could be an issue. Motorcycle stators don’t generate as much current as car alternators.  Plus even at 20A we need thick gauge power cables.  If you attempt your own version of this project, then for safety you should always use a fuse that is properly matched to the power cables you are using.  It is better to blow a fuse than melt a cable or worse start a fire.</a:t>
            </a:r>
          </a:p>
          <a:p>
            <a:endParaRPr lang="en-US" dirty="0"/>
          </a:p>
          <a:p>
            <a:endParaRPr lang="en-US" dirty="0"/>
          </a:p>
        </p:txBody>
      </p:sp>
      <p:sp>
        <p:nvSpPr>
          <p:cNvPr id="4" name="Slide Number Placeholder 3"/>
          <p:cNvSpPr>
            <a:spLocks noGrp="1"/>
          </p:cNvSpPr>
          <p:nvPr>
            <p:ph type="sldNum" sz="quarter" idx="5"/>
          </p:nvPr>
        </p:nvSpPr>
        <p:spPr/>
        <p:txBody>
          <a:bodyPr/>
          <a:lstStyle/>
          <a:p>
            <a:fld id="{00AA97BB-0227-4C98-AD39-6F538D475081}" type="slidenum">
              <a:rPr lang="en-US" smtClean="0"/>
              <a:t>3</a:t>
            </a:fld>
            <a:endParaRPr lang="en-US"/>
          </a:p>
        </p:txBody>
      </p:sp>
    </p:spTree>
    <p:extLst>
      <p:ext uri="{BB962C8B-B14F-4D97-AF65-F5344CB8AC3E}">
        <p14:creationId xmlns:p14="http://schemas.microsoft.com/office/powerpoint/2010/main" val="77974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interfaces with the system through a Bluetooth connected App on their phone. For this prototype we are using </a:t>
            </a:r>
            <a:r>
              <a:rPr lang="en-US" dirty="0" err="1"/>
              <a:t>BluefruitConnect</a:t>
            </a:r>
            <a:r>
              <a:rPr lang="en-US" dirty="0"/>
              <a:t> from Adafruit.  The goal temperature can be increased on decreased and the user selected state can be set.  The system functions as a state machine that has a user selected state that includes Off, Cool, Heat, and running only the pumps.  Running only the pumps can be useful for filling the water loops and bleeding air from the system.</a:t>
            </a:r>
          </a:p>
          <a:p>
            <a:endParaRPr lang="en-US" dirty="0"/>
          </a:p>
          <a:p>
            <a:r>
              <a:rPr lang="en-US" dirty="0"/>
              <a:t>There are also several internal system states such as precool and run cool. In the event of overheating or a pump failure the system will automatically turn off.</a:t>
            </a:r>
          </a:p>
        </p:txBody>
      </p:sp>
      <p:sp>
        <p:nvSpPr>
          <p:cNvPr id="4" name="Slide Number Placeholder 3"/>
          <p:cNvSpPr>
            <a:spLocks noGrp="1"/>
          </p:cNvSpPr>
          <p:nvPr>
            <p:ph type="sldNum" sz="quarter" idx="5"/>
          </p:nvPr>
        </p:nvSpPr>
        <p:spPr/>
        <p:txBody>
          <a:bodyPr/>
          <a:lstStyle/>
          <a:p>
            <a:fld id="{00AA97BB-0227-4C98-AD39-6F538D475081}" type="slidenum">
              <a:rPr lang="en-US" smtClean="0"/>
              <a:t>4</a:t>
            </a:fld>
            <a:endParaRPr lang="en-US"/>
          </a:p>
        </p:txBody>
      </p:sp>
    </p:spTree>
    <p:extLst>
      <p:ext uri="{BB962C8B-B14F-4D97-AF65-F5344CB8AC3E}">
        <p14:creationId xmlns:p14="http://schemas.microsoft.com/office/powerpoint/2010/main" val="317734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Plotter screen of the </a:t>
            </a:r>
            <a:r>
              <a:rPr lang="en-US" dirty="0" err="1"/>
              <a:t>Bluefruit</a:t>
            </a:r>
            <a:r>
              <a:rPr lang="en-US" dirty="0"/>
              <a:t> Connect App shows the temperatures of the radiator and shirt water blocks over time.  An LCD screen displays state information, temperature and flow rates.  These are mainly useful for debugging and aren’t of much interest to a user.  A PC can also be connected to get real-time temperature reports over serial.  The system performs well, able to cool reliably below 18 deg C under load.  Heating to any reasonable temperature wasn’t an issue, though before this system is seriously used to heat it would need to be re-designed to accommodate some form of anti-freeze.  That would involve selecting pumps and radiators that would be non-reactive to whatever coolant was selected.</a:t>
            </a:r>
          </a:p>
          <a:p>
            <a:endParaRPr lang="en-US" dirty="0"/>
          </a:p>
          <a:p>
            <a:r>
              <a:rPr lang="en-US" dirty="0"/>
              <a:t>The TECs will be upgraded in the next iteration with a goal of cooling closer to 10 deg C and using more of the available power budget.  Better pumps and integrated reservoirs will also be added.  The pumps used in this version are cheap aquarium pumps that are barely up to the task of moving water through so much tubing on the shirt water loop.  They function well at moving water through the comparatively shorter and less restricted radiator loop.</a:t>
            </a:r>
          </a:p>
          <a:p>
            <a:endParaRPr lang="en-US" dirty="0"/>
          </a:p>
          <a:p>
            <a:r>
              <a:rPr lang="en-US" dirty="0"/>
              <a:t>Reservoirs are desired because it was a major challenge bleeding air from the system and keeping it bled.  The hose connections and clamps used also were prone to small leaks.  Pumps, tubing and connectors from PC water cooler suppliers will be used, though they are a good bit more expensive.</a:t>
            </a:r>
          </a:p>
        </p:txBody>
      </p:sp>
      <p:sp>
        <p:nvSpPr>
          <p:cNvPr id="4" name="Slide Number Placeholder 3"/>
          <p:cNvSpPr>
            <a:spLocks noGrp="1"/>
          </p:cNvSpPr>
          <p:nvPr>
            <p:ph type="sldNum" sz="quarter" idx="5"/>
          </p:nvPr>
        </p:nvSpPr>
        <p:spPr/>
        <p:txBody>
          <a:bodyPr/>
          <a:lstStyle/>
          <a:p>
            <a:fld id="{00AA97BB-0227-4C98-AD39-6F538D475081}" type="slidenum">
              <a:rPr lang="en-US" smtClean="0"/>
              <a:t>5</a:t>
            </a:fld>
            <a:endParaRPr lang="en-US"/>
          </a:p>
        </p:txBody>
      </p:sp>
    </p:spTree>
    <p:extLst>
      <p:ext uri="{BB962C8B-B14F-4D97-AF65-F5344CB8AC3E}">
        <p14:creationId xmlns:p14="http://schemas.microsoft.com/office/powerpoint/2010/main" val="321547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thank you for your time if you’ve watched this far.  Check out the demonstration video linked on the web page and feel free to send any questions or comments.</a:t>
            </a:r>
          </a:p>
        </p:txBody>
      </p:sp>
      <p:sp>
        <p:nvSpPr>
          <p:cNvPr id="4" name="Slide Number Placeholder 3"/>
          <p:cNvSpPr>
            <a:spLocks noGrp="1"/>
          </p:cNvSpPr>
          <p:nvPr>
            <p:ph type="sldNum" sz="quarter" idx="5"/>
          </p:nvPr>
        </p:nvSpPr>
        <p:spPr/>
        <p:txBody>
          <a:bodyPr/>
          <a:lstStyle/>
          <a:p>
            <a:fld id="{00AA97BB-0227-4C98-AD39-6F538D475081}" type="slidenum">
              <a:rPr lang="en-US" smtClean="0"/>
              <a:t>6</a:t>
            </a:fld>
            <a:endParaRPr lang="en-US"/>
          </a:p>
        </p:txBody>
      </p:sp>
    </p:spTree>
    <p:extLst>
      <p:ext uri="{BB962C8B-B14F-4D97-AF65-F5344CB8AC3E}">
        <p14:creationId xmlns:p14="http://schemas.microsoft.com/office/powerpoint/2010/main" val="357027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0C5C-4544-48FD-8C04-F1EEF2FDA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8FF982-6316-4C60-B76D-EDBEFB02C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96EBE4-671C-4DC8-97F4-022E5BDD28FE}"/>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1AD32615-0BBA-4F7D-ACAB-0EC9547F0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743BF-1DF3-4C58-A8F4-BC183F699A42}"/>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62393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E333-D952-4631-B8D5-5E05752759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72525-9E97-4802-878D-CB9AEDE621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A3387-E808-42D4-A7F3-3ABDA871DD0E}"/>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22FF3634-7EFE-49CF-9728-9E2357913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D8011-F272-4CCD-A664-0AE94F0B6392}"/>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178675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0CCD1-7826-4AC8-B369-B97AAA1148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FA49D-FC6E-4E03-9901-2CDCD06B57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C507F-D5DF-4412-8D88-6B00CF063201}"/>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648EAE78-EA05-4BA1-B852-F82403762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5F844-12DD-413D-953B-D377F6428CC9}"/>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3413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64C0-021B-449C-80ED-262781C7F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930E58-51AB-4376-A1EE-A1A72B1A3A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61697-276C-47FE-AFAB-0B8C1996F37B}"/>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0B2A424B-8201-47F0-A692-0A2F8F271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A9997-3CBC-4E69-8C62-FB3E96F81A96}"/>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341909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190B-5EBD-4B8D-8643-0F9ABA9C4F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F2A59-751E-4837-A5C9-C191884F52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C9696-7E44-49B8-895C-CF24DBABF961}"/>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D930740A-21FE-451B-9EAC-3858A9C1C5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8A87B-9473-4CBE-BE13-E282EB8A6A65}"/>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38680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26D9-CD68-4D81-9704-9BC2A7CAE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B522A7-F472-4C7C-8C16-237D1562DB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55372-B052-4BBC-A4F7-1EDBE5ED5F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0F3E-1842-4C39-BD37-845E988BAE13}"/>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6" name="Footer Placeholder 5">
            <a:extLst>
              <a:ext uri="{FF2B5EF4-FFF2-40B4-BE49-F238E27FC236}">
                <a16:creationId xmlns:a16="http://schemas.microsoft.com/office/drawing/2014/main" id="{211C21A1-0877-48B1-AFFA-A736AB543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D8B76A-D017-47C4-9F2F-6B5EB7602673}"/>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2393249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F37E-5934-4D1D-A609-51DBDDBDA4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555299-268A-416B-961A-22AB48EADC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33127-B1B9-487A-BDF2-020BDC1859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8C5C99-EE71-40F8-AE5F-0DD5329D0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56C58A-40F0-4B24-AEAE-A0AB40E7F4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238E8-BCAE-4385-ACB5-52C112EE4E8C}"/>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8" name="Footer Placeholder 7">
            <a:extLst>
              <a:ext uri="{FF2B5EF4-FFF2-40B4-BE49-F238E27FC236}">
                <a16:creationId xmlns:a16="http://schemas.microsoft.com/office/drawing/2014/main" id="{718A6E0C-667C-4167-8971-B1093C04F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DFC747-CCF6-40F4-948D-A8442843C249}"/>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343772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6397-DABA-473F-95B3-8DE6D27E0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1F549-0AB6-4171-96FC-95BF0366ED91}"/>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4" name="Footer Placeholder 3">
            <a:extLst>
              <a:ext uri="{FF2B5EF4-FFF2-40B4-BE49-F238E27FC236}">
                <a16:creationId xmlns:a16="http://schemas.microsoft.com/office/drawing/2014/main" id="{C9A94256-C688-4F13-AE11-61C92B8D8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629E08-8AFF-49FC-BCEF-8BA7DFE06E0C}"/>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1321439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EEA32-C12C-400D-B7DC-842DE956BBB0}"/>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3" name="Footer Placeholder 2">
            <a:extLst>
              <a:ext uri="{FF2B5EF4-FFF2-40B4-BE49-F238E27FC236}">
                <a16:creationId xmlns:a16="http://schemas.microsoft.com/office/drawing/2014/main" id="{DC4BFC84-371E-45F3-ABCD-C5A02B4FA4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FB9530-5E83-4220-BF2E-CF5E3BC0DE1E}"/>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3912660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2979-0DED-4C3B-A9EA-2D7B214AA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791178-2025-4413-B4E9-A31512BC6D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32940B-0E01-4638-A442-84318807C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D8C64-943A-4F67-AF65-81293F8889A2}"/>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6" name="Footer Placeholder 5">
            <a:extLst>
              <a:ext uri="{FF2B5EF4-FFF2-40B4-BE49-F238E27FC236}">
                <a16:creationId xmlns:a16="http://schemas.microsoft.com/office/drawing/2014/main" id="{751B50B5-0F1B-40ED-915F-FE88C8E59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5667C-A58A-4462-BB56-D2C37F7EA04E}"/>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68083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BCA-67DD-4F07-B13E-AFA739F0A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A9DFD6-F3C9-43EF-A4DB-16AEC81A36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2067B0-7DD0-43F2-8419-B1045C6D7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113DDA-3C40-44F4-8246-89233D16AB4C}"/>
              </a:ext>
            </a:extLst>
          </p:cNvPr>
          <p:cNvSpPr>
            <a:spLocks noGrp="1"/>
          </p:cNvSpPr>
          <p:nvPr>
            <p:ph type="dt" sz="half" idx="10"/>
          </p:nvPr>
        </p:nvSpPr>
        <p:spPr/>
        <p:txBody>
          <a:bodyPr/>
          <a:lstStyle/>
          <a:p>
            <a:fld id="{55E77D89-1C32-4394-AB10-326BCE99543B}" type="datetimeFigureOut">
              <a:rPr lang="en-US" smtClean="0"/>
              <a:t>11/26/2020</a:t>
            </a:fld>
            <a:endParaRPr lang="en-US"/>
          </a:p>
        </p:txBody>
      </p:sp>
      <p:sp>
        <p:nvSpPr>
          <p:cNvPr id="6" name="Footer Placeholder 5">
            <a:extLst>
              <a:ext uri="{FF2B5EF4-FFF2-40B4-BE49-F238E27FC236}">
                <a16:creationId xmlns:a16="http://schemas.microsoft.com/office/drawing/2014/main" id="{F972C085-6174-4EB9-8BD7-DB9E3A82E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891E3E-363D-4520-AAC5-4CF6D62676A3}"/>
              </a:ext>
            </a:extLst>
          </p:cNvPr>
          <p:cNvSpPr>
            <a:spLocks noGrp="1"/>
          </p:cNvSpPr>
          <p:nvPr>
            <p:ph type="sldNum" sz="quarter" idx="12"/>
          </p:nvPr>
        </p:nvSpPr>
        <p:spPr/>
        <p:txBody>
          <a:bodyPr/>
          <a:lstStyle/>
          <a:p>
            <a:fld id="{F251F21D-BEB8-4B5E-BB8E-759BB7BED426}" type="slidenum">
              <a:rPr lang="en-US" smtClean="0"/>
              <a:t>‹#›</a:t>
            </a:fld>
            <a:endParaRPr lang="en-US"/>
          </a:p>
        </p:txBody>
      </p:sp>
    </p:spTree>
    <p:extLst>
      <p:ext uri="{BB962C8B-B14F-4D97-AF65-F5344CB8AC3E}">
        <p14:creationId xmlns:p14="http://schemas.microsoft.com/office/powerpoint/2010/main" val="160505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263437-1FE8-4E06-961C-3397E3F4B7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C3438F-9138-42F0-A012-244DDB8C1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69F9E-D9B6-43F6-B752-F93A491479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77D89-1C32-4394-AB10-326BCE99543B}" type="datetimeFigureOut">
              <a:rPr lang="en-US" smtClean="0"/>
              <a:t>11/26/2020</a:t>
            </a:fld>
            <a:endParaRPr lang="en-US"/>
          </a:p>
        </p:txBody>
      </p:sp>
      <p:sp>
        <p:nvSpPr>
          <p:cNvPr id="5" name="Footer Placeholder 4">
            <a:extLst>
              <a:ext uri="{FF2B5EF4-FFF2-40B4-BE49-F238E27FC236}">
                <a16:creationId xmlns:a16="http://schemas.microsoft.com/office/drawing/2014/main" id="{D66E54AC-36F6-40B8-8387-0EACE7779F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56C809-A372-4FF3-BDD5-FE5289807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1F21D-BEB8-4B5E-BB8E-759BB7BED426}" type="slidenum">
              <a:rPr lang="en-US" smtClean="0"/>
              <a:t>‹#›</a:t>
            </a:fld>
            <a:endParaRPr lang="en-US"/>
          </a:p>
        </p:txBody>
      </p:sp>
    </p:spTree>
    <p:extLst>
      <p:ext uri="{BB962C8B-B14F-4D97-AF65-F5344CB8AC3E}">
        <p14:creationId xmlns:p14="http://schemas.microsoft.com/office/powerpoint/2010/main" val="3731149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n.martini@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hyperlink" Target="https://github.com/JonDeMartini/PersonalClimateContro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mailto:jon.martini@gmail.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09229-9213-4409-B66F-5312490D5CD7}"/>
              </a:ext>
            </a:extLst>
          </p:cNvPr>
          <p:cNvSpPr>
            <a:spLocks noGrp="1"/>
          </p:cNvSpPr>
          <p:nvPr>
            <p:ph type="ctrTitle"/>
          </p:nvPr>
        </p:nvSpPr>
        <p:spPr>
          <a:xfrm>
            <a:off x="7041856" y="3113415"/>
            <a:ext cx="4036334" cy="2387600"/>
          </a:xfrm>
        </p:spPr>
        <p:txBody>
          <a:bodyPr anchor="t">
            <a:normAutofit/>
          </a:bodyPr>
          <a:lstStyle/>
          <a:p>
            <a:pPr algn="l"/>
            <a:r>
              <a:rPr lang="en-US" sz="5400"/>
              <a:t>Personal Climate Control</a:t>
            </a:r>
          </a:p>
        </p:txBody>
      </p:sp>
      <p:sp>
        <p:nvSpPr>
          <p:cNvPr id="3" name="Subtitle 2">
            <a:extLst>
              <a:ext uri="{FF2B5EF4-FFF2-40B4-BE49-F238E27FC236}">
                <a16:creationId xmlns:a16="http://schemas.microsoft.com/office/drawing/2014/main" id="{D1ECD137-4BA0-4E60-97F2-3E11AD742CD2}"/>
              </a:ext>
            </a:extLst>
          </p:cNvPr>
          <p:cNvSpPr>
            <a:spLocks noGrp="1"/>
          </p:cNvSpPr>
          <p:nvPr>
            <p:ph type="subTitle" idx="1"/>
          </p:nvPr>
        </p:nvSpPr>
        <p:spPr>
          <a:xfrm>
            <a:off x="7041858" y="1122362"/>
            <a:ext cx="3781313" cy="1709849"/>
          </a:xfrm>
        </p:spPr>
        <p:txBody>
          <a:bodyPr anchor="b">
            <a:normAutofit lnSpcReduction="10000"/>
          </a:bodyPr>
          <a:lstStyle/>
          <a:p>
            <a:pPr algn="l"/>
            <a:r>
              <a:rPr lang="en-US" sz="2000" dirty="0"/>
              <a:t>Jonathan Martin</a:t>
            </a:r>
          </a:p>
          <a:p>
            <a:pPr algn="l"/>
            <a:r>
              <a:rPr lang="en-US" sz="2000" dirty="0">
                <a:hlinkClick r:id="rId3">
                  <a:extLst>
                    <a:ext uri="{A12FA001-AC4F-418D-AE19-62706E023703}">
                      <ahyp:hlinkClr xmlns:ahyp="http://schemas.microsoft.com/office/drawing/2018/hyperlinkcolor" val="tx"/>
                    </a:ext>
                  </a:extLst>
                </a:hlinkClick>
              </a:rPr>
              <a:t>jon.martini@gmail.com</a:t>
            </a:r>
            <a:endParaRPr lang="en-US" sz="2000" dirty="0"/>
          </a:p>
          <a:p>
            <a:pPr algn="l"/>
            <a:endParaRPr lang="en-US" sz="2000" dirty="0"/>
          </a:p>
          <a:p>
            <a:pPr algn="l"/>
            <a:r>
              <a:rPr lang="en-US" sz="2000" dirty="0">
                <a:hlinkClick r:id="rId4"/>
              </a:rPr>
              <a:t>https://github.com/JonDeMartini/PersonalClimateControl</a:t>
            </a:r>
            <a:r>
              <a:rPr lang="en-US" sz="2000" dirty="0"/>
              <a:t> </a:t>
            </a:r>
          </a:p>
          <a:p>
            <a:pPr algn="l"/>
            <a:endParaRPr lang="en-US" sz="2000" dirty="0"/>
          </a:p>
        </p:txBody>
      </p:sp>
      <p:sp>
        <p:nvSpPr>
          <p:cNvPr id="24" name="Rectangle 2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10;&#10;Description automatically generated">
            <a:extLst>
              <a:ext uri="{FF2B5EF4-FFF2-40B4-BE49-F238E27FC236}">
                <a16:creationId xmlns:a16="http://schemas.microsoft.com/office/drawing/2014/main" id="{70C22677-5358-41D3-8260-368A1F88F28C}"/>
              </a:ext>
            </a:extLst>
          </p:cNvPr>
          <p:cNvPicPr>
            <a:picLocks noChangeAspect="1"/>
          </p:cNvPicPr>
          <p:nvPr/>
        </p:nvPicPr>
        <p:blipFill rotWithShape="1">
          <a:blip r:embed="rId5">
            <a:extLst>
              <a:ext uri="{28A0092B-C50C-407E-A947-70E740481C1C}">
                <a14:useLocalDpi xmlns:a14="http://schemas.microsoft.com/office/drawing/2010/main" val="0"/>
              </a:ext>
            </a:extLst>
          </a:blip>
          <a:srcRect l="12954" r="11082" b="-2"/>
          <a:stretch/>
        </p:blipFill>
        <p:spPr>
          <a:xfrm>
            <a:off x="733507" y="666728"/>
            <a:ext cx="5536001" cy="5465791"/>
          </a:xfrm>
          <a:prstGeom prst="rect">
            <a:avLst/>
          </a:prstGeom>
        </p:spPr>
      </p:pic>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344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BBA98-BFF7-44C1-A8A2-C953DA3A50B7}"/>
              </a:ext>
            </a:extLst>
          </p:cNvPr>
          <p:cNvSpPr>
            <a:spLocks noGrp="1"/>
          </p:cNvSpPr>
          <p:nvPr>
            <p:ph type="title"/>
          </p:nvPr>
        </p:nvSpPr>
        <p:spPr>
          <a:xfrm>
            <a:off x="589560" y="856180"/>
            <a:ext cx="5279408" cy="1128068"/>
          </a:xfrm>
        </p:spPr>
        <p:txBody>
          <a:bodyPr anchor="ctr">
            <a:normAutofit/>
          </a:bodyPr>
          <a:lstStyle/>
          <a:p>
            <a:r>
              <a:rPr lang="en-US" sz="4000" dirty="0"/>
              <a:t>Concept</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D280D1-E85D-45B9-A16F-B051AF6912C3}"/>
              </a:ext>
            </a:extLst>
          </p:cNvPr>
          <p:cNvSpPr>
            <a:spLocks noGrp="1"/>
          </p:cNvSpPr>
          <p:nvPr>
            <p:ph idx="1"/>
          </p:nvPr>
        </p:nvSpPr>
        <p:spPr>
          <a:xfrm>
            <a:off x="590718" y="2330505"/>
            <a:ext cx="5787039" cy="3979585"/>
          </a:xfrm>
        </p:spPr>
        <p:txBody>
          <a:bodyPr anchor="ctr">
            <a:normAutofit/>
          </a:bodyPr>
          <a:lstStyle/>
          <a:p>
            <a:r>
              <a:rPr lang="en-US" sz="3200" dirty="0"/>
              <a:t>A cooling/heating device based on circulating cooled or heated water through a cooling shirt</a:t>
            </a:r>
          </a:p>
          <a:p>
            <a:r>
              <a:rPr lang="en-US" sz="3200" dirty="0"/>
              <a:t>Uses TECs for heating/cooling</a:t>
            </a:r>
          </a:p>
          <a:p>
            <a:endParaRPr lang="en-US" sz="2000" dirty="0"/>
          </a:p>
          <a:p>
            <a:endParaRPr lang="en-US" sz="2000" dirty="0"/>
          </a:p>
          <a:p>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C9175DED-5460-4691-8862-0EB95866C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8699" y="581892"/>
            <a:ext cx="2266880"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underpants, clothes&#10;&#10;Description automatically generated">
            <a:extLst>
              <a:ext uri="{FF2B5EF4-FFF2-40B4-BE49-F238E27FC236}">
                <a16:creationId xmlns:a16="http://schemas.microsoft.com/office/drawing/2014/main" id="{0193E1B0-3CF7-4CD9-BA5C-381C88306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021829" y="4022738"/>
            <a:ext cx="2518756" cy="1889067"/>
          </a:xfrm>
          <a:prstGeom prst="rect">
            <a:avLst/>
          </a:prstGeom>
        </p:spPr>
      </p:pic>
    </p:spTree>
    <p:extLst>
      <p:ext uri="{BB962C8B-B14F-4D97-AF65-F5344CB8AC3E}">
        <p14:creationId xmlns:p14="http://schemas.microsoft.com/office/powerpoint/2010/main" val="199709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0CAC-64E4-46CF-B546-044CAC274F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System Schematic</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10;&#10;Description automatically generated">
            <a:extLst>
              <a:ext uri="{FF2B5EF4-FFF2-40B4-BE49-F238E27FC236}">
                <a16:creationId xmlns:a16="http://schemas.microsoft.com/office/drawing/2014/main" id="{0B978E4C-EEBC-4756-BB0D-EABB896CD21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14" r="6486" b="2"/>
          <a:stretch/>
        </p:blipFill>
        <p:spPr>
          <a:xfrm>
            <a:off x="545238" y="858525"/>
            <a:ext cx="7608304"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20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0CAC-64E4-46CF-B546-044CAC274FA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Control -</a:t>
            </a:r>
            <a:br>
              <a:rPr lang="en-US" sz="3700" dirty="0"/>
            </a:br>
            <a:r>
              <a:rPr lang="en-US" sz="3700" dirty="0" err="1"/>
              <a:t>Bluefruit</a:t>
            </a:r>
            <a:r>
              <a:rPr lang="en-US" sz="3700" dirty="0"/>
              <a:t> Connect</a:t>
            </a:r>
            <a:br>
              <a:rPr lang="en-US" sz="3700" dirty="0"/>
            </a:br>
            <a:r>
              <a:rPr lang="en-US" sz="3700" dirty="0"/>
              <a:t>App</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 Teams&#10;&#10;Description automatically generated">
            <a:extLst>
              <a:ext uri="{FF2B5EF4-FFF2-40B4-BE49-F238E27FC236}">
                <a16:creationId xmlns:a16="http://schemas.microsoft.com/office/drawing/2014/main" id="{2128D059-AD5D-4C3B-9716-12C8B8D7224D}"/>
              </a:ext>
            </a:extLst>
          </p:cNvPr>
          <p:cNvPicPr>
            <a:picLocks noChangeAspect="1"/>
          </p:cNvPicPr>
          <p:nvPr/>
        </p:nvPicPr>
        <p:blipFill rotWithShape="1">
          <a:blip r:embed="rId3">
            <a:extLst>
              <a:ext uri="{28A0092B-C50C-407E-A947-70E740481C1C}">
                <a14:useLocalDpi xmlns:a14="http://schemas.microsoft.com/office/drawing/2010/main" val="0"/>
              </a:ext>
            </a:extLst>
          </a:blip>
          <a:srcRect l="1314" r="2339"/>
          <a:stretch/>
        </p:blipFill>
        <p:spPr>
          <a:xfrm>
            <a:off x="545238" y="858525"/>
            <a:ext cx="7608304" cy="5211906"/>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97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10CAC-64E4-46CF-B546-044CAC274FA7}"/>
              </a:ext>
            </a:extLst>
          </p:cNvPr>
          <p:cNvSpPr>
            <a:spLocks noGrp="1"/>
          </p:cNvSpPr>
          <p:nvPr>
            <p:ph type="title"/>
          </p:nvPr>
        </p:nvSpPr>
        <p:spPr>
          <a:xfrm>
            <a:off x="9267909" y="2023110"/>
            <a:ext cx="2747110" cy="2846070"/>
          </a:xfrm>
        </p:spPr>
        <p:txBody>
          <a:bodyPr vert="horz" lIns="91440" tIns="45720" rIns="91440" bIns="45720" rtlCol="0" anchor="ctr">
            <a:normAutofit/>
          </a:bodyPr>
          <a:lstStyle/>
          <a:p>
            <a:r>
              <a:rPr lang="en-US" sz="3700" dirty="0"/>
              <a:t>Data Output &amp;</a:t>
            </a:r>
            <a:br>
              <a:rPr lang="en-US" sz="3700" dirty="0"/>
            </a:br>
            <a:r>
              <a:rPr lang="en-US" sz="3700" dirty="0"/>
              <a:t>Performance</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monitor, computer, indoor&#10;&#10;Description automatically generated">
            <a:extLst>
              <a:ext uri="{FF2B5EF4-FFF2-40B4-BE49-F238E27FC236}">
                <a16:creationId xmlns:a16="http://schemas.microsoft.com/office/drawing/2014/main" id="{93C3D7BD-A32E-47CE-BA2A-C00244F67666}"/>
              </a:ext>
            </a:extLst>
          </p:cNvPr>
          <p:cNvPicPr>
            <a:picLocks noChangeAspect="1"/>
          </p:cNvPicPr>
          <p:nvPr/>
        </p:nvPicPr>
        <p:blipFill rotWithShape="1">
          <a:blip r:embed="rId3">
            <a:extLst>
              <a:ext uri="{28A0092B-C50C-407E-A947-70E740481C1C}">
                <a14:useLocalDpi xmlns:a14="http://schemas.microsoft.com/office/drawing/2010/main" val="0"/>
              </a:ext>
            </a:extLst>
          </a:blip>
          <a:srcRect r="12771" b="-3"/>
          <a:stretch/>
        </p:blipFill>
        <p:spPr>
          <a:xfrm>
            <a:off x="1011832" y="274938"/>
            <a:ext cx="1244841" cy="1829665"/>
          </a:xfrm>
          <a:prstGeom prst="rect">
            <a:avLst/>
          </a:prstGeom>
        </p:spPr>
      </p:pic>
      <p:pic>
        <p:nvPicPr>
          <p:cNvPr id="11" name="Picture 10" descr="Chart&#10;&#10;Description automatically generated">
            <a:extLst>
              <a:ext uri="{FF2B5EF4-FFF2-40B4-BE49-F238E27FC236}">
                <a16:creationId xmlns:a16="http://schemas.microsoft.com/office/drawing/2014/main" id="{03A18F12-D4ED-4DEC-93FF-CE36DBD27F89}"/>
              </a:ext>
            </a:extLst>
          </p:cNvPr>
          <p:cNvPicPr>
            <a:picLocks noChangeAspect="1"/>
          </p:cNvPicPr>
          <p:nvPr/>
        </p:nvPicPr>
        <p:blipFill rotWithShape="1">
          <a:blip r:embed="rId4">
            <a:extLst>
              <a:ext uri="{28A0092B-C50C-407E-A947-70E740481C1C}">
                <a14:useLocalDpi xmlns:a14="http://schemas.microsoft.com/office/drawing/2010/main" val="0"/>
              </a:ext>
            </a:extLst>
          </a:blip>
          <a:srcRect t="10352" r="-2" b="31790"/>
          <a:stretch/>
        </p:blipFill>
        <p:spPr>
          <a:xfrm>
            <a:off x="2960725" y="3521447"/>
            <a:ext cx="5210236" cy="2743200"/>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E32C85E5-9427-4BA7-8894-4A3277125385}"/>
              </a:ext>
            </a:extLst>
          </p:cNvPr>
          <p:cNvPicPr>
            <a:picLocks noChangeAspect="1"/>
          </p:cNvPicPr>
          <p:nvPr/>
        </p:nvPicPr>
        <p:blipFill rotWithShape="1">
          <a:blip r:embed="rId5">
            <a:extLst>
              <a:ext uri="{28A0092B-C50C-407E-A947-70E740481C1C}">
                <a14:useLocalDpi xmlns:a14="http://schemas.microsoft.com/office/drawing/2010/main" val="0"/>
              </a:ext>
            </a:extLst>
          </a:blip>
          <a:srcRect b="32719"/>
          <a:stretch/>
        </p:blipFill>
        <p:spPr>
          <a:xfrm>
            <a:off x="2964197" y="274938"/>
            <a:ext cx="5226912" cy="3200400"/>
          </a:xfrm>
          <a:prstGeom prst="rect">
            <a:avLst/>
          </a:prstGeom>
        </p:spPr>
      </p:pic>
      <p:sp>
        <p:nvSpPr>
          <p:cNvPr id="8" name="Rectangle 7">
            <a:extLst>
              <a:ext uri="{FF2B5EF4-FFF2-40B4-BE49-F238E27FC236}">
                <a16:creationId xmlns:a16="http://schemas.microsoft.com/office/drawing/2014/main" id="{5C5B9A61-5407-47CA-A65E-67EC5277E562}"/>
              </a:ext>
            </a:extLst>
          </p:cNvPr>
          <p:cNvSpPr/>
          <p:nvPr/>
        </p:nvSpPr>
        <p:spPr>
          <a:xfrm>
            <a:off x="4420337" y="3557972"/>
            <a:ext cx="229101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Cooling</a:t>
            </a:r>
          </a:p>
        </p:txBody>
      </p:sp>
      <p:sp>
        <p:nvSpPr>
          <p:cNvPr id="9" name="Rectangle 8">
            <a:extLst>
              <a:ext uri="{FF2B5EF4-FFF2-40B4-BE49-F238E27FC236}">
                <a16:creationId xmlns:a16="http://schemas.microsoft.com/office/drawing/2014/main" id="{385A4698-71C8-43A5-BD6F-A78F88F6F464}"/>
              </a:ext>
            </a:extLst>
          </p:cNvPr>
          <p:cNvSpPr/>
          <p:nvPr/>
        </p:nvSpPr>
        <p:spPr>
          <a:xfrm>
            <a:off x="4420337" y="752211"/>
            <a:ext cx="241604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Heating</a:t>
            </a:r>
          </a:p>
        </p:txBody>
      </p:sp>
      <p:pic>
        <p:nvPicPr>
          <p:cNvPr id="13" name="Picture 12">
            <a:extLst>
              <a:ext uri="{FF2B5EF4-FFF2-40B4-BE49-F238E27FC236}">
                <a16:creationId xmlns:a16="http://schemas.microsoft.com/office/drawing/2014/main" id="{1F1ABC20-B9DD-4D91-9393-51026D98CF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380" y="2231545"/>
            <a:ext cx="1862578" cy="4033102"/>
          </a:xfrm>
          <a:prstGeom prst="rect">
            <a:avLst/>
          </a:prstGeom>
        </p:spPr>
      </p:pic>
    </p:spTree>
    <p:extLst>
      <p:ext uri="{BB962C8B-B14F-4D97-AF65-F5344CB8AC3E}">
        <p14:creationId xmlns:p14="http://schemas.microsoft.com/office/powerpoint/2010/main" val="332981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8D2F5-EA21-4649-8FD1-75DFA79D85ED}"/>
              </a:ext>
            </a:extLst>
          </p:cNvPr>
          <p:cNvSpPr>
            <a:spLocks noGrp="1"/>
          </p:cNvSpPr>
          <p:nvPr>
            <p:ph type="title"/>
          </p:nvPr>
        </p:nvSpPr>
        <p:spPr>
          <a:xfrm>
            <a:off x="589560" y="856180"/>
            <a:ext cx="4560584" cy="1128068"/>
          </a:xfrm>
        </p:spPr>
        <p:txBody>
          <a:bodyPr anchor="ctr">
            <a:normAutofit/>
          </a:bodyPr>
          <a:lstStyle/>
          <a:p>
            <a:r>
              <a:rPr lang="en-US" sz="4000"/>
              <a:t>Questions?</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10B7EE-DDF3-49F8-8E9D-7F3266ECB55F}"/>
              </a:ext>
            </a:extLst>
          </p:cNvPr>
          <p:cNvSpPr>
            <a:spLocks noGrp="1"/>
          </p:cNvSpPr>
          <p:nvPr>
            <p:ph idx="1"/>
          </p:nvPr>
        </p:nvSpPr>
        <p:spPr>
          <a:xfrm>
            <a:off x="590719" y="2330505"/>
            <a:ext cx="4803113" cy="3979585"/>
          </a:xfrm>
        </p:spPr>
        <p:txBody>
          <a:bodyPr anchor="ctr">
            <a:normAutofit/>
          </a:bodyPr>
          <a:lstStyle/>
          <a:p>
            <a:pPr marL="0" indent="0">
              <a:buNone/>
            </a:pPr>
            <a:r>
              <a:rPr lang="en-US" sz="2000" dirty="0"/>
              <a:t>Please send all comments and questions to</a:t>
            </a:r>
          </a:p>
          <a:p>
            <a:pPr marL="0" indent="0">
              <a:buNone/>
            </a:pPr>
            <a:r>
              <a:rPr lang="en-US" sz="2000" dirty="0">
                <a:hlinkClick r:id="rId3"/>
              </a:rPr>
              <a:t>jon.martini@gmail.com</a:t>
            </a:r>
            <a:r>
              <a:rPr lang="en-US" sz="2000" dirty="0"/>
              <a:t> </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ving History - Stumpy's Bear">
            <a:extLst>
              <a:ext uri="{FF2B5EF4-FFF2-40B4-BE49-F238E27FC236}">
                <a16:creationId xmlns:a16="http://schemas.microsoft.com/office/drawing/2014/main" id="{29D047EB-27F0-4493-8D0B-3CF5B37FEB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91" r="15940"/>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356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1046</Words>
  <Application>Microsoft Office PowerPoint</Application>
  <PresentationFormat>Widescreen</PresentationFormat>
  <Paragraphs>45</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Personal Climate Control</vt:lpstr>
      <vt:lpstr>Concept</vt:lpstr>
      <vt:lpstr>System Schematic</vt:lpstr>
      <vt:lpstr>Control - Bluefruit Connect App</vt:lpstr>
      <vt:lpstr>Data Output &amp; Performance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Climate Control</dc:title>
  <dc:creator>Jonathan Martin</dc:creator>
  <cp:lastModifiedBy>Timothy Martin</cp:lastModifiedBy>
  <cp:revision>23</cp:revision>
  <cp:lastPrinted>2020-11-30T01:12:53Z</cp:lastPrinted>
  <dcterms:created xsi:type="dcterms:W3CDTF">2020-11-28T21:45:40Z</dcterms:created>
  <dcterms:modified xsi:type="dcterms:W3CDTF">2020-11-30T01:44:03Z</dcterms:modified>
</cp:coreProperties>
</file>